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4" r:id="rId2"/>
    <p:sldId id="263" r:id="rId3"/>
    <p:sldId id="257" r:id="rId4"/>
    <p:sldId id="258" r:id="rId5"/>
    <p:sldId id="281" r:id="rId6"/>
    <p:sldId id="283" r:id="rId7"/>
    <p:sldId id="282" r:id="rId8"/>
    <p:sldId id="284" r:id="rId9"/>
    <p:sldId id="285" r:id="rId10"/>
    <p:sldId id="280" r:id="rId11"/>
    <p:sldId id="272" r:id="rId1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E19C0CE-966D-4567-93D6-3620AC81AFCF}" type="doc">
      <dgm:prSet loTypeId="urn:microsoft.com/office/officeart/2005/8/layout/default" loCatId="list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es-MX"/>
        </a:p>
      </dgm:t>
    </dgm:pt>
    <dgm:pt modelId="{179A1668-BE0E-4155-A40E-8379E9F0EA83}">
      <dgm:prSet phldrT="[Texto]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r>
            <a:rPr lang="es-MX" dirty="0" smtClean="0"/>
            <a:t>Coordinar el Sistema Fiscal de la Federación con el de los Estados, Municipios y Distrito Federal.</a:t>
          </a:r>
          <a:endParaRPr lang="es-MX" dirty="0"/>
        </a:p>
      </dgm:t>
    </dgm:pt>
    <dgm:pt modelId="{EC531DF1-4BC8-41F4-8EA9-4F1D195EF4E9}" type="parTrans" cxnId="{DA2A3CA7-0462-4FE1-B10D-F9018BD7404A}">
      <dgm:prSet/>
      <dgm:spPr/>
      <dgm:t>
        <a:bodyPr/>
        <a:lstStyle/>
        <a:p>
          <a:endParaRPr lang="es-MX"/>
        </a:p>
      </dgm:t>
    </dgm:pt>
    <dgm:pt modelId="{F881513F-AC34-4FD2-97D9-E9512D0902A6}" type="sibTrans" cxnId="{DA2A3CA7-0462-4FE1-B10D-F9018BD7404A}">
      <dgm:prSet/>
      <dgm:spPr/>
      <dgm:t>
        <a:bodyPr/>
        <a:lstStyle/>
        <a:p>
          <a:endParaRPr lang="es-MX"/>
        </a:p>
      </dgm:t>
    </dgm:pt>
    <dgm:pt modelId="{0ED9B648-4E5A-48C4-A51E-351FC877EF1A}">
      <dgm:prSet phldrT="[Texto]"/>
      <dgm:spPr>
        <a:solidFill>
          <a:srgbClr val="92D050"/>
        </a:solidFill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r>
            <a:rPr lang="es-MX" dirty="0" smtClean="0">
              <a:solidFill>
                <a:schemeClr val="tx1"/>
              </a:solidFill>
            </a:rPr>
            <a:t>Establecer la participación que corresponda a sus haciendas públicas en los ingresos federales; distribuir entre ellos dichas participaciones.</a:t>
          </a:r>
          <a:endParaRPr lang="es-MX" dirty="0">
            <a:solidFill>
              <a:schemeClr val="tx1"/>
            </a:solidFill>
          </a:endParaRPr>
        </a:p>
      </dgm:t>
    </dgm:pt>
    <dgm:pt modelId="{F9587997-648D-4493-A952-787B175582D7}" type="parTrans" cxnId="{17C5F0B2-2407-4053-BBBD-9CB0CB9C7CF9}">
      <dgm:prSet/>
      <dgm:spPr/>
      <dgm:t>
        <a:bodyPr/>
        <a:lstStyle/>
        <a:p>
          <a:endParaRPr lang="es-MX"/>
        </a:p>
      </dgm:t>
    </dgm:pt>
    <dgm:pt modelId="{B85A824C-5A94-43A3-9738-88DEB828A061}" type="sibTrans" cxnId="{17C5F0B2-2407-4053-BBBD-9CB0CB9C7CF9}">
      <dgm:prSet/>
      <dgm:spPr/>
      <dgm:t>
        <a:bodyPr/>
        <a:lstStyle/>
        <a:p>
          <a:endParaRPr lang="es-MX"/>
        </a:p>
      </dgm:t>
    </dgm:pt>
    <dgm:pt modelId="{BFFE8A90-3AE8-499C-B53E-5DDD53010EFC}">
      <dgm:prSet phldrT="[Texto]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r>
            <a:rPr lang="es-MX" dirty="0" smtClean="0">
              <a:solidFill>
                <a:schemeClr val="tx1"/>
              </a:solidFill>
            </a:rPr>
            <a:t>Fijar reglas de colaboración administrativa entre las diversas autoridades fiscales.</a:t>
          </a:r>
          <a:endParaRPr lang="es-MX" dirty="0">
            <a:solidFill>
              <a:schemeClr val="tx1"/>
            </a:solidFill>
          </a:endParaRPr>
        </a:p>
      </dgm:t>
    </dgm:pt>
    <dgm:pt modelId="{E266032D-E056-44C9-876A-5320904DCD3F}" type="parTrans" cxnId="{681A6179-E291-4D27-A75E-A8B17A36EBDA}">
      <dgm:prSet/>
      <dgm:spPr/>
      <dgm:t>
        <a:bodyPr/>
        <a:lstStyle/>
        <a:p>
          <a:endParaRPr lang="es-MX"/>
        </a:p>
      </dgm:t>
    </dgm:pt>
    <dgm:pt modelId="{6D9A2495-226B-4B24-BD1B-46118F4D7B09}" type="sibTrans" cxnId="{681A6179-E291-4D27-A75E-A8B17A36EBDA}">
      <dgm:prSet/>
      <dgm:spPr/>
      <dgm:t>
        <a:bodyPr/>
        <a:lstStyle/>
        <a:p>
          <a:endParaRPr lang="es-MX"/>
        </a:p>
      </dgm:t>
    </dgm:pt>
    <dgm:pt modelId="{D1C99B2E-DD9F-474C-B3F4-4729E976EE35}">
      <dgm:prSet phldrT="[Texto]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r>
            <a:rPr lang="es-MX" dirty="0" smtClean="0">
              <a:solidFill>
                <a:schemeClr val="tx1"/>
              </a:solidFill>
            </a:rPr>
            <a:t>Constituir los organismos en materia de coordinación fiscal y dar las bases de su organización y funcionamiento.</a:t>
          </a:r>
          <a:endParaRPr lang="es-MX" dirty="0">
            <a:solidFill>
              <a:schemeClr val="tx1"/>
            </a:solidFill>
          </a:endParaRPr>
        </a:p>
      </dgm:t>
    </dgm:pt>
    <dgm:pt modelId="{B7A45F35-31F0-4995-A198-8A9C191B5D67}" type="parTrans" cxnId="{26390126-BDD7-4F58-B70D-DFB0D211FB8B}">
      <dgm:prSet/>
      <dgm:spPr/>
      <dgm:t>
        <a:bodyPr/>
        <a:lstStyle/>
        <a:p>
          <a:endParaRPr lang="es-MX"/>
        </a:p>
      </dgm:t>
    </dgm:pt>
    <dgm:pt modelId="{512CD4AD-1BD3-43B5-9BBC-BE88733693E9}" type="sibTrans" cxnId="{26390126-BDD7-4F58-B70D-DFB0D211FB8B}">
      <dgm:prSet/>
      <dgm:spPr/>
      <dgm:t>
        <a:bodyPr/>
        <a:lstStyle/>
        <a:p>
          <a:endParaRPr lang="es-MX"/>
        </a:p>
      </dgm:t>
    </dgm:pt>
    <dgm:pt modelId="{440C31A3-8170-4353-915C-EB1AAAE9DFC4}" type="pres">
      <dgm:prSet presAssocID="{6E19C0CE-966D-4567-93D6-3620AC81AFCF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094BE0BC-D690-40D2-B149-3619A3AF690A}" type="pres">
      <dgm:prSet presAssocID="{179A1668-BE0E-4155-A40E-8379E9F0EA83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9240C45D-C29A-482F-9F7E-109E7043DB36}" type="pres">
      <dgm:prSet presAssocID="{F881513F-AC34-4FD2-97D9-E9512D0902A6}" presName="sibTrans" presStyleCnt="0"/>
      <dgm:spPr>
        <a:scene3d>
          <a:camera prst="orthographicFront"/>
          <a:lightRig rig="threePt" dir="t"/>
        </a:scene3d>
        <a:sp3d>
          <a:bevelT prst="relaxedInset"/>
        </a:sp3d>
      </dgm:spPr>
    </dgm:pt>
    <dgm:pt modelId="{F69F4DE3-9AF1-4608-B0CF-E72A27560B20}" type="pres">
      <dgm:prSet presAssocID="{0ED9B648-4E5A-48C4-A51E-351FC877EF1A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96ED5473-F2F0-469F-AA77-7EEAC0BB5C7B}" type="pres">
      <dgm:prSet presAssocID="{B85A824C-5A94-43A3-9738-88DEB828A061}" presName="sibTrans" presStyleCnt="0"/>
      <dgm:spPr>
        <a:scene3d>
          <a:camera prst="orthographicFront"/>
          <a:lightRig rig="threePt" dir="t"/>
        </a:scene3d>
        <a:sp3d>
          <a:bevelT prst="relaxedInset"/>
        </a:sp3d>
      </dgm:spPr>
    </dgm:pt>
    <dgm:pt modelId="{F4CEF683-3C67-437B-B49F-ECC33C199212}" type="pres">
      <dgm:prSet presAssocID="{BFFE8A90-3AE8-499C-B53E-5DDD53010EFC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912D2BC-FADD-4397-8B74-3BFF792E9397}" type="pres">
      <dgm:prSet presAssocID="{6D9A2495-226B-4B24-BD1B-46118F4D7B09}" presName="sibTrans" presStyleCnt="0"/>
      <dgm:spPr>
        <a:scene3d>
          <a:camera prst="orthographicFront"/>
          <a:lightRig rig="threePt" dir="t"/>
        </a:scene3d>
        <a:sp3d>
          <a:bevelT prst="relaxedInset"/>
        </a:sp3d>
      </dgm:spPr>
    </dgm:pt>
    <dgm:pt modelId="{BD923501-7ECB-4707-834E-C29E7B23FBFB}" type="pres">
      <dgm:prSet presAssocID="{D1C99B2E-DD9F-474C-B3F4-4729E976EE35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551E0132-E1DA-4965-9212-4B297A4FC947}" type="presOf" srcId="{BFFE8A90-3AE8-499C-B53E-5DDD53010EFC}" destId="{F4CEF683-3C67-437B-B49F-ECC33C199212}" srcOrd="0" destOrd="0" presId="urn:microsoft.com/office/officeart/2005/8/layout/default"/>
    <dgm:cxn modelId="{DFA72825-A80A-4369-9415-08D0A843CDA4}" type="presOf" srcId="{0ED9B648-4E5A-48C4-A51E-351FC877EF1A}" destId="{F69F4DE3-9AF1-4608-B0CF-E72A27560B20}" srcOrd="0" destOrd="0" presId="urn:microsoft.com/office/officeart/2005/8/layout/default"/>
    <dgm:cxn modelId="{17C5F0B2-2407-4053-BBBD-9CB0CB9C7CF9}" srcId="{6E19C0CE-966D-4567-93D6-3620AC81AFCF}" destId="{0ED9B648-4E5A-48C4-A51E-351FC877EF1A}" srcOrd="1" destOrd="0" parTransId="{F9587997-648D-4493-A952-787B175582D7}" sibTransId="{B85A824C-5A94-43A3-9738-88DEB828A061}"/>
    <dgm:cxn modelId="{26390126-BDD7-4F58-B70D-DFB0D211FB8B}" srcId="{6E19C0CE-966D-4567-93D6-3620AC81AFCF}" destId="{D1C99B2E-DD9F-474C-B3F4-4729E976EE35}" srcOrd="3" destOrd="0" parTransId="{B7A45F35-31F0-4995-A198-8A9C191B5D67}" sibTransId="{512CD4AD-1BD3-43B5-9BBC-BE88733693E9}"/>
    <dgm:cxn modelId="{C5215D24-C723-4F8A-B65B-B9172CF3A6EA}" type="presOf" srcId="{6E19C0CE-966D-4567-93D6-3620AC81AFCF}" destId="{440C31A3-8170-4353-915C-EB1AAAE9DFC4}" srcOrd="0" destOrd="0" presId="urn:microsoft.com/office/officeart/2005/8/layout/default"/>
    <dgm:cxn modelId="{4EEA681C-2AD2-4571-9B1A-265ABDEF873E}" type="presOf" srcId="{D1C99B2E-DD9F-474C-B3F4-4729E976EE35}" destId="{BD923501-7ECB-4707-834E-C29E7B23FBFB}" srcOrd="0" destOrd="0" presId="urn:microsoft.com/office/officeart/2005/8/layout/default"/>
    <dgm:cxn modelId="{681A6179-E291-4D27-A75E-A8B17A36EBDA}" srcId="{6E19C0CE-966D-4567-93D6-3620AC81AFCF}" destId="{BFFE8A90-3AE8-499C-B53E-5DDD53010EFC}" srcOrd="2" destOrd="0" parTransId="{E266032D-E056-44C9-876A-5320904DCD3F}" sibTransId="{6D9A2495-226B-4B24-BD1B-46118F4D7B09}"/>
    <dgm:cxn modelId="{7062A732-EA59-4BE8-BC0F-C37CBF36D9A7}" type="presOf" srcId="{179A1668-BE0E-4155-A40E-8379E9F0EA83}" destId="{094BE0BC-D690-40D2-B149-3619A3AF690A}" srcOrd="0" destOrd="0" presId="urn:microsoft.com/office/officeart/2005/8/layout/default"/>
    <dgm:cxn modelId="{DA2A3CA7-0462-4FE1-B10D-F9018BD7404A}" srcId="{6E19C0CE-966D-4567-93D6-3620AC81AFCF}" destId="{179A1668-BE0E-4155-A40E-8379E9F0EA83}" srcOrd="0" destOrd="0" parTransId="{EC531DF1-4BC8-41F4-8EA9-4F1D195EF4E9}" sibTransId="{F881513F-AC34-4FD2-97D9-E9512D0902A6}"/>
    <dgm:cxn modelId="{1F884FFA-507B-4CDD-B896-F83A6B33CD17}" type="presParOf" srcId="{440C31A3-8170-4353-915C-EB1AAAE9DFC4}" destId="{094BE0BC-D690-40D2-B149-3619A3AF690A}" srcOrd="0" destOrd="0" presId="urn:microsoft.com/office/officeart/2005/8/layout/default"/>
    <dgm:cxn modelId="{BC0B5F79-2416-47A1-9186-7A9F29BA03B3}" type="presParOf" srcId="{440C31A3-8170-4353-915C-EB1AAAE9DFC4}" destId="{9240C45D-C29A-482F-9F7E-109E7043DB36}" srcOrd="1" destOrd="0" presId="urn:microsoft.com/office/officeart/2005/8/layout/default"/>
    <dgm:cxn modelId="{CD5D6FC4-9F26-4955-9CF4-D5B59DD83729}" type="presParOf" srcId="{440C31A3-8170-4353-915C-EB1AAAE9DFC4}" destId="{F69F4DE3-9AF1-4608-B0CF-E72A27560B20}" srcOrd="2" destOrd="0" presId="urn:microsoft.com/office/officeart/2005/8/layout/default"/>
    <dgm:cxn modelId="{67893D58-CE86-4F6F-A5E5-9CBA15D64A02}" type="presParOf" srcId="{440C31A3-8170-4353-915C-EB1AAAE9DFC4}" destId="{96ED5473-F2F0-469F-AA77-7EEAC0BB5C7B}" srcOrd="3" destOrd="0" presId="urn:microsoft.com/office/officeart/2005/8/layout/default"/>
    <dgm:cxn modelId="{B831DE27-651A-41B4-B9FE-9DC434530B54}" type="presParOf" srcId="{440C31A3-8170-4353-915C-EB1AAAE9DFC4}" destId="{F4CEF683-3C67-437B-B49F-ECC33C199212}" srcOrd="4" destOrd="0" presId="urn:microsoft.com/office/officeart/2005/8/layout/default"/>
    <dgm:cxn modelId="{544C7404-B6EB-4103-B363-D1F84E8B0B95}" type="presParOf" srcId="{440C31A3-8170-4353-915C-EB1AAAE9DFC4}" destId="{B912D2BC-FADD-4397-8B74-3BFF792E9397}" srcOrd="5" destOrd="0" presId="urn:microsoft.com/office/officeart/2005/8/layout/default"/>
    <dgm:cxn modelId="{EF2AB7A7-0D2D-459D-8B06-6E614A794DFD}" type="presParOf" srcId="{440C31A3-8170-4353-915C-EB1AAAE9DFC4}" destId="{BD923501-7ECB-4707-834E-C29E7B23FBFB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1AB7F4D-B023-4B81-8F66-AEB3255EDC87}" type="doc">
      <dgm:prSet loTypeId="urn:microsoft.com/office/officeart/2005/8/layout/list1" loCatId="list" qsTypeId="urn:microsoft.com/office/officeart/2005/8/quickstyle/simple5" qsCatId="simple" csTypeId="urn:microsoft.com/office/officeart/2005/8/colors/colorful4" csCatId="colorful" phldr="1"/>
      <dgm:spPr/>
      <dgm:t>
        <a:bodyPr/>
        <a:lstStyle/>
        <a:p>
          <a:endParaRPr lang="es-MX"/>
        </a:p>
      </dgm:t>
    </dgm:pt>
    <dgm:pt modelId="{45C9C077-DB15-47EB-BC64-B9D008F3BECC}">
      <dgm:prSet phldrT="[Texto]"/>
      <dgm:spPr/>
      <dgm:t>
        <a:bodyPr/>
        <a:lstStyle/>
        <a:p>
          <a:r>
            <a:rPr lang="es-MX" dirty="0" smtClean="0"/>
            <a:t>A nivel Federal, La Secretaría de Hacienda y Crédito Público.</a:t>
          </a:r>
          <a:endParaRPr lang="es-MX" dirty="0"/>
        </a:p>
      </dgm:t>
    </dgm:pt>
    <dgm:pt modelId="{85E9DD5E-38DF-4AE2-A7C4-165E1603D007}" type="parTrans" cxnId="{A0B8AF52-6192-482C-869D-3CD9C78B37D1}">
      <dgm:prSet/>
      <dgm:spPr/>
      <dgm:t>
        <a:bodyPr/>
        <a:lstStyle/>
        <a:p>
          <a:endParaRPr lang="es-MX"/>
        </a:p>
      </dgm:t>
    </dgm:pt>
    <dgm:pt modelId="{843AC817-7BD8-4F48-811A-705DAA372B0B}" type="sibTrans" cxnId="{A0B8AF52-6192-482C-869D-3CD9C78B37D1}">
      <dgm:prSet/>
      <dgm:spPr/>
      <dgm:t>
        <a:bodyPr/>
        <a:lstStyle/>
        <a:p>
          <a:endParaRPr lang="es-MX"/>
        </a:p>
      </dgm:t>
    </dgm:pt>
    <dgm:pt modelId="{F55D44D8-64C4-4F7C-8820-D49000E4567F}">
      <dgm:prSet phldrT="[Texto]"/>
      <dgm:spPr/>
      <dgm:t>
        <a:bodyPr/>
        <a:lstStyle/>
        <a:p>
          <a:r>
            <a:rPr lang="es-MX" dirty="0" smtClean="0"/>
            <a:t>A nivel Estatal, La Secretaría de Finanzas o la Tesorería Estatal.</a:t>
          </a:r>
          <a:endParaRPr lang="es-MX" dirty="0"/>
        </a:p>
      </dgm:t>
    </dgm:pt>
    <dgm:pt modelId="{18F528F3-C199-412A-80CD-A5AF4322CA8A}" type="parTrans" cxnId="{499E30EC-B7AB-409F-A1B3-EB6E5972C46F}">
      <dgm:prSet/>
      <dgm:spPr/>
      <dgm:t>
        <a:bodyPr/>
        <a:lstStyle/>
        <a:p>
          <a:endParaRPr lang="es-MX"/>
        </a:p>
      </dgm:t>
    </dgm:pt>
    <dgm:pt modelId="{4E61B637-36F6-4FF8-A70C-8EB9C4B32179}" type="sibTrans" cxnId="{499E30EC-B7AB-409F-A1B3-EB6E5972C46F}">
      <dgm:prSet/>
      <dgm:spPr/>
      <dgm:t>
        <a:bodyPr/>
        <a:lstStyle/>
        <a:p>
          <a:endParaRPr lang="es-MX"/>
        </a:p>
      </dgm:t>
    </dgm:pt>
    <dgm:pt modelId="{1310BA69-A4F9-4818-94EB-06AC5342A6B5}">
      <dgm:prSet phldrT="[Texto]"/>
      <dgm:spPr/>
      <dgm:t>
        <a:bodyPr/>
        <a:lstStyle/>
        <a:p>
          <a:r>
            <a:rPr lang="es-MX" dirty="0" smtClean="0"/>
            <a:t>A nivel Municipal, La Tesorería del Municipio.</a:t>
          </a:r>
          <a:endParaRPr lang="es-MX" dirty="0"/>
        </a:p>
      </dgm:t>
    </dgm:pt>
    <dgm:pt modelId="{005F663C-FD61-487E-9FC7-5F0D28F5AD18}" type="parTrans" cxnId="{80CC00F7-89D2-48F8-A794-5C79AD858A84}">
      <dgm:prSet/>
      <dgm:spPr/>
      <dgm:t>
        <a:bodyPr/>
        <a:lstStyle/>
        <a:p>
          <a:endParaRPr lang="es-MX"/>
        </a:p>
      </dgm:t>
    </dgm:pt>
    <dgm:pt modelId="{1669BB55-D70F-40C6-AC71-835EC9FAB2B8}" type="sibTrans" cxnId="{80CC00F7-89D2-48F8-A794-5C79AD858A84}">
      <dgm:prSet/>
      <dgm:spPr/>
      <dgm:t>
        <a:bodyPr/>
        <a:lstStyle/>
        <a:p>
          <a:endParaRPr lang="es-MX"/>
        </a:p>
      </dgm:t>
    </dgm:pt>
    <dgm:pt modelId="{00E9A130-B142-473A-BB9F-4CE72BB01125}" type="pres">
      <dgm:prSet presAssocID="{D1AB7F4D-B023-4B81-8F66-AEB3255EDC87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C2380EB7-A3A4-4B58-BEC7-F81AB4D983D9}" type="pres">
      <dgm:prSet presAssocID="{45C9C077-DB15-47EB-BC64-B9D008F3BECC}" presName="parentLin" presStyleCnt="0"/>
      <dgm:spPr/>
    </dgm:pt>
    <dgm:pt modelId="{8130AC41-D35D-4933-94E6-8BB70D40ECC3}" type="pres">
      <dgm:prSet presAssocID="{45C9C077-DB15-47EB-BC64-B9D008F3BECC}" presName="parentLeftMargin" presStyleLbl="node1" presStyleIdx="0" presStyleCnt="3"/>
      <dgm:spPr/>
      <dgm:t>
        <a:bodyPr/>
        <a:lstStyle/>
        <a:p>
          <a:endParaRPr lang="es-MX"/>
        </a:p>
      </dgm:t>
    </dgm:pt>
    <dgm:pt modelId="{2A41CC69-1E8F-4417-8A8C-B2101C71BB94}" type="pres">
      <dgm:prSet presAssocID="{45C9C077-DB15-47EB-BC64-B9D008F3BECC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4EB433C5-51F9-4FA0-80E2-430FC3BC3713}" type="pres">
      <dgm:prSet presAssocID="{45C9C077-DB15-47EB-BC64-B9D008F3BECC}" presName="negativeSpace" presStyleCnt="0"/>
      <dgm:spPr/>
    </dgm:pt>
    <dgm:pt modelId="{4524789A-F950-4B0F-BCED-3017CFF11185}" type="pres">
      <dgm:prSet presAssocID="{45C9C077-DB15-47EB-BC64-B9D008F3BECC}" presName="childText" presStyleLbl="conFgAcc1" presStyleIdx="0" presStyleCnt="3">
        <dgm:presLayoutVars>
          <dgm:bulletEnabled val="1"/>
        </dgm:presLayoutVars>
      </dgm:prSet>
      <dgm:spPr/>
    </dgm:pt>
    <dgm:pt modelId="{092E6511-6E06-40B6-9B79-1632E2D0EADA}" type="pres">
      <dgm:prSet presAssocID="{843AC817-7BD8-4F48-811A-705DAA372B0B}" presName="spaceBetweenRectangles" presStyleCnt="0"/>
      <dgm:spPr/>
    </dgm:pt>
    <dgm:pt modelId="{94764A89-E8F8-4817-92C1-B06A7D943D1D}" type="pres">
      <dgm:prSet presAssocID="{F55D44D8-64C4-4F7C-8820-D49000E4567F}" presName="parentLin" presStyleCnt="0"/>
      <dgm:spPr/>
    </dgm:pt>
    <dgm:pt modelId="{B4738101-B658-4C10-835A-0E4DA217934C}" type="pres">
      <dgm:prSet presAssocID="{F55D44D8-64C4-4F7C-8820-D49000E4567F}" presName="parentLeftMargin" presStyleLbl="node1" presStyleIdx="0" presStyleCnt="3"/>
      <dgm:spPr/>
      <dgm:t>
        <a:bodyPr/>
        <a:lstStyle/>
        <a:p>
          <a:endParaRPr lang="es-MX"/>
        </a:p>
      </dgm:t>
    </dgm:pt>
    <dgm:pt modelId="{FC06C9EA-4B75-448A-9D96-9F6253611EEB}" type="pres">
      <dgm:prSet presAssocID="{F55D44D8-64C4-4F7C-8820-D49000E4567F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7E458615-3356-40A5-AEBB-96BF66E68AF0}" type="pres">
      <dgm:prSet presAssocID="{F55D44D8-64C4-4F7C-8820-D49000E4567F}" presName="negativeSpace" presStyleCnt="0"/>
      <dgm:spPr/>
    </dgm:pt>
    <dgm:pt modelId="{F331D5E8-980B-4548-BDE7-F30F9D1E8B63}" type="pres">
      <dgm:prSet presAssocID="{F55D44D8-64C4-4F7C-8820-D49000E4567F}" presName="childText" presStyleLbl="conFgAcc1" presStyleIdx="1" presStyleCnt="3">
        <dgm:presLayoutVars>
          <dgm:bulletEnabled val="1"/>
        </dgm:presLayoutVars>
      </dgm:prSet>
      <dgm:spPr/>
    </dgm:pt>
    <dgm:pt modelId="{217B528E-4102-464F-8256-B05AD6F9F03E}" type="pres">
      <dgm:prSet presAssocID="{4E61B637-36F6-4FF8-A70C-8EB9C4B32179}" presName="spaceBetweenRectangles" presStyleCnt="0"/>
      <dgm:spPr/>
    </dgm:pt>
    <dgm:pt modelId="{3901CBA9-0D50-449E-A88A-A209721FFB0A}" type="pres">
      <dgm:prSet presAssocID="{1310BA69-A4F9-4818-94EB-06AC5342A6B5}" presName="parentLin" presStyleCnt="0"/>
      <dgm:spPr/>
    </dgm:pt>
    <dgm:pt modelId="{2D10C1A4-80F0-43C3-B672-754C8AE96B3B}" type="pres">
      <dgm:prSet presAssocID="{1310BA69-A4F9-4818-94EB-06AC5342A6B5}" presName="parentLeftMargin" presStyleLbl="node1" presStyleIdx="1" presStyleCnt="3"/>
      <dgm:spPr/>
      <dgm:t>
        <a:bodyPr/>
        <a:lstStyle/>
        <a:p>
          <a:endParaRPr lang="es-MX"/>
        </a:p>
      </dgm:t>
    </dgm:pt>
    <dgm:pt modelId="{1E539B5F-EE97-4A0B-B4BE-13F4E5BF2CBD}" type="pres">
      <dgm:prSet presAssocID="{1310BA69-A4F9-4818-94EB-06AC5342A6B5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315D70F3-0F66-442F-86C7-8C25F0866D76}" type="pres">
      <dgm:prSet presAssocID="{1310BA69-A4F9-4818-94EB-06AC5342A6B5}" presName="negativeSpace" presStyleCnt="0"/>
      <dgm:spPr/>
    </dgm:pt>
    <dgm:pt modelId="{9CDB67E8-A81E-4EED-A0FE-A1D3FF9EB695}" type="pres">
      <dgm:prSet presAssocID="{1310BA69-A4F9-4818-94EB-06AC5342A6B5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D596B22E-32ED-4E08-9F03-3E7293031FEF}" type="presOf" srcId="{D1AB7F4D-B023-4B81-8F66-AEB3255EDC87}" destId="{00E9A130-B142-473A-BB9F-4CE72BB01125}" srcOrd="0" destOrd="0" presId="urn:microsoft.com/office/officeart/2005/8/layout/list1"/>
    <dgm:cxn modelId="{A0B8AF52-6192-482C-869D-3CD9C78B37D1}" srcId="{D1AB7F4D-B023-4B81-8F66-AEB3255EDC87}" destId="{45C9C077-DB15-47EB-BC64-B9D008F3BECC}" srcOrd="0" destOrd="0" parTransId="{85E9DD5E-38DF-4AE2-A7C4-165E1603D007}" sibTransId="{843AC817-7BD8-4F48-811A-705DAA372B0B}"/>
    <dgm:cxn modelId="{C172A815-07A6-4D04-AFC5-E72942EFCD65}" type="presOf" srcId="{1310BA69-A4F9-4818-94EB-06AC5342A6B5}" destId="{1E539B5F-EE97-4A0B-B4BE-13F4E5BF2CBD}" srcOrd="1" destOrd="0" presId="urn:microsoft.com/office/officeart/2005/8/layout/list1"/>
    <dgm:cxn modelId="{499E30EC-B7AB-409F-A1B3-EB6E5972C46F}" srcId="{D1AB7F4D-B023-4B81-8F66-AEB3255EDC87}" destId="{F55D44D8-64C4-4F7C-8820-D49000E4567F}" srcOrd="1" destOrd="0" parTransId="{18F528F3-C199-412A-80CD-A5AF4322CA8A}" sibTransId="{4E61B637-36F6-4FF8-A70C-8EB9C4B32179}"/>
    <dgm:cxn modelId="{55BD3707-2871-48D4-9C9B-3B674F0F7FFF}" type="presOf" srcId="{45C9C077-DB15-47EB-BC64-B9D008F3BECC}" destId="{8130AC41-D35D-4933-94E6-8BB70D40ECC3}" srcOrd="0" destOrd="0" presId="urn:microsoft.com/office/officeart/2005/8/layout/list1"/>
    <dgm:cxn modelId="{B37D0DFC-DA8A-4EB9-9A58-B7ABF860252A}" type="presOf" srcId="{45C9C077-DB15-47EB-BC64-B9D008F3BECC}" destId="{2A41CC69-1E8F-4417-8A8C-B2101C71BB94}" srcOrd="1" destOrd="0" presId="urn:microsoft.com/office/officeart/2005/8/layout/list1"/>
    <dgm:cxn modelId="{00DBC842-BA07-494C-B7AF-060F47E8268D}" type="presOf" srcId="{F55D44D8-64C4-4F7C-8820-D49000E4567F}" destId="{FC06C9EA-4B75-448A-9D96-9F6253611EEB}" srcOrd="1" destOrd="0" presId="urn:microsoft.com/office/officeart/2005/8/layout/list1"/>
    <dgm:cxn modelId="{801CFDC6-53B4-45D2-AC31-1CADEE839C0C}" type="presOf" srcId="{F55D44D8-64C4-4F7C-8820-D49000E4567F}" destId="{B4738101-B658-4C10-835A-0E4DA217934C}" srcOrd="0" destOrd="0" presId="urn:microsoft.com/office/officeart/2005/8/layout/list1"/>
    <dgm:cxn modelId="{034F40AB-DF83-4B5E-AF8D-D2CF0AB285A9}" type="presOf" srcId="{1310BA69-A4F9-4818-94EB-06AC5342A6B5}" destId="{2D10C1A4-80F0-43C3-B672-754C8AE96B3B}" srcOrd="0" destOrd="0" presId="urn:microsoft.com/office/officeart/2005/8/layout/list1"/>
    <dgm:cxn modelId="{80CC00F7-89D2-48F8-A794-5C79AD858A84}" srcId="{D1AB7F4D-B023-4B81-8F66-AEB3255EDC87}" destId="{1310BA69-A4F9-4818-94EB-06AC5342A6B5}" srcOrd="2" destOrd="0" parTransId="{005F663C-FD61-487E-9FC7-5F0D28F5AD18}" sibTransId="{1669BB55-D70F-40C6-AC71-835EC9FAB2B8}"/>
    <dgm:cxn modelId="{A8F21392-BBC0-4F16-9CE4-B814B02CB33A}" type="presParOf" srcId="{00E9A130-B142-473A-BB9F-4CE72BB01125}" destId="{C2380EB7-A3A4-4B58-BEC7-F81AB4D983D9}" srcOrd="0" destOrd="0" presId="urn:microsoft.com/office/officeart/2005/8/layout/list1"/>
    <dgm:cxn modelId="{6818B4BA-B0C8-461A-8303-DF30519FD39F}" type="presParOf" srcId="{C2380EB7-A3A4-4B58-BEC7-F81AB4D983D9}" destId="{8130AC41-D35D-4933-94E6-8BB70D40ECC3}" srcOrd="0" destOrd="0" presId="urn:microsoft.com/office/officeart/2005/8/layout/list1"/>
    <dgm:cxn modelId="{022B5A23-CC80-4A9B-8145-33D3256681B6}" type="presParOf" srcId="{C2380EB7-A3A4-4B58-BEC7-F81AB4D983D9}" destId="{2A41CC69-1E8F-4417-8A8C-B2101C71BB94}" srcOrd="1" destOrd="0" presId="urn:microsoft.com/office/officeart/2005/8/layout/list1"/>
    <dgm:cxn modelId="{FAE116A8-E403-4D6F-8326-4AB7B7B1A76E}" type="presParOf" srcId="{00E9A130-B142-473A-BB9F-4CE72BB01125}" destId="{4EB433C5-51F9-4FA0-80E2-430FC3BC3713}" srcOrd="1" destOrd="0" presId="urn:microsoft.com/office/officeart/2005/8/layout/list1"/>
    <dgm:cxn modelId="{186CD5D5-5837-4B99-902F-CEB411C4309D}" type="presParOf" srcId="{00E9A130-B142-473A-BB9F-4CE72BB01125}" destId="{4524789A-F950-4B0F-BCED-3017CFF11185}" srcOrd="2" destOrd="0" presId="urn:microsoft.com/office/officeart/2005/8/layout/list1"/>
    <dgm:cxn modelId="{BF08B370-CA1D-4198-98D0-43521BDA7113}" type="presParOf" srcId="{00E9A130-B142-473A-BB9F-4CE72BB01125}" destId="{092E6511-6E06-40B6-9B79-1632E2D0EADA}" srcOrd="3" destOrd="0" presId="urn:microsoft.com/office/officeart/2005/8/layout/list1"/>
    <dgm:cxn modelId="{9F03E32E-0A31-4974-BAF7-F2E16B05697A}" type="presParOf" srcId="{00E9A130-B142-473A-BB9F-4CE72BB01125}" destId="{94764A89-E8F8-4817-92C1-B06A7D943D1D}" srcOrd="4" destOrd="0" presId="urn:microsoft.com/office/officeart/2005/8/layout/list1"/>
    <dgm:cxn modelId="{4540A9C2-E777-43B6-86D0-F3C5ECCA5C99}" type="presParOf" srcId="{94764A89-E8F8-4817-92C1-B06A7D943D1D}" destId="{B4738101-B658-4C10-835A-0E4DA217934C}" srcOrd="0" destOrd="0" presId="urn:microsoft.com/office/officeart/2005/8/layout/list1"/>
    <dgm:cxn modelId="{896AACA9-C52D-4AEB-A8A8-02F23863AAE0}" type="presParOf" srcId="{94764A89-E8F8-4817-92C1-B06A7D943D1D}" destId="{FC06C9EA-4B75-448A-9D96-9F6253611EEB}" srcOrd="1" destOrd="0" presId="urn:microsoft.com/office/officeart/2005/8/layout/list1"/>
    <dgm:cxn modelId="{7419CFE1-312E-4619-A3B3-37298200E2A2}" type="presParOf" srcId="{00E9A130-B142-473A-BB9F-4CE72BB01125}" destId="{7E458615-3356-40A5-AEBB-96BF66E68AF0}" srcOrd="5" destOrd="0" presId="urn:microsoft.com/office/officeart/2005/8/layout/list1"/>
    <dgm:cxn modelId="{8F55ECE8-5BCC-40C8-954A-4F1E5B73DE79}" type="presParOf" srcId="{00E9A130-B142-473A-BB9F-4CE72BB01125}" destId="{F331D5E8-980B-4548-BDE7-F30F9D1E8B63}" srcOrd="6" destOrd="0" presId="urn:microsoft.com/office/officeart/2005/8/layout/list1"/>
    <dgm:cxn modelId="{2F54893B-0B15-4A6A-9663-658F7AEB74B0}" type="presParOf" srcId="{00E9A130-B142-473A-BB9F-4CE72BB01125}" destId="{217B528E-4102-464F-8256-B05AD6F9F03E}" srcOrd="7" destOrd="0" presId="urn:microsoft.com/office/officeart/2005/8/layout/list1"/>
    <dgm:cxn modelId="{284FFC0E-9475-48F6-979E-99B82218B95B}" type="presParOf" srcId="{00E9A130-B142-473A-BB9F-4CE72BB01125}" destId="{3901CBA9-0D50-449E-A88A-A209721FFB0A}" srcOrd="8" destOrd="0" presId="urn:microsoft.com/office/officeart/2005/8/layout/list1"/>
    <dgm:cxn modelId="{E4B6FC4F-56CF-458C-992E-68ECF2C41A9A}" type="presParOf" srcId="{3901CBA9-0D50-449E-A88A-A209721FFB0A}" destId="{2D10C1A4-80F0-43C3-B672-754C8AE96B3B}" srcOrd="0" destOrd="0" presId="urn:microsoft.com/office/officeart/2005/8/layout/list1"/>
    <dgm:cxn modelId="{8F3CF1BA-547A-4CEC-947F-1A67619D824D}" type="presParOf" srcId="{3901CBA9-0D50-449E-A88A-A209721FFB0A}" destId="{1E539B5F-EE97-4A0B-B4BE-13F4E5BF2CBD}" srcOrd="1" destOrd="0" presId="urn:microsoft.com/office/officeart/2005/8/layout/list1"/>
    <dgm:cxn modelId="{BF26D412-015F-4798-B7EB-0996046DAD72}" type="presParOf" srcId="{00E9A130-B142-473A-BB9F-4CE72BB01125}" destId="{315D70F3-0F66-442F-86C7-8C25F0866D76}" srcOrd="9" destOrd="0" presId="urn:microsoft.com/office/officeart/2005/8/layout/list1"/>
    <dgm:cxn modelId="{29AA7927-1483-460C-B148-6A18EFC4C15B}" type="presParOf" srcId="{00E9A130-B142-473A-BB9F-4CE72BB01125}" destId="{9CDB67E8-A81E-4EED-A0FE-A1D3FF9EB695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4BE0BC-D690-40D2-B149-3619A3AF690A}">
      <dsp:nvSpPr>
        <dsp:cNvPr id="0" name=""/>
        <dsp:cNvSpPr/>
      </dsp:nvSpPr>
      <dsp:spPr>
        <a:xfrm>
          <a:off x="992" y="194138"/>
          <a:ext cx="3869531" cy="2321718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/>
        </a:scene3d>
        <a:sp3d>
          <a:bevelT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500" kern="1200" dirty="0" smtClean="0"/>
            <a:t>Coordinar el Sistema Fiscal de la Federación con el de los Estados, Municipios y Distrito Federal.</a:t>
          </a:r>
          <a:endParaRPr lang="es-MX" sz="2500" kern="1200" dirty="0"/>
        </a:p>
      </dsp:txBody>
      <dsp:txXfrm>
        <a:off x="992" y="194138"/>
        <a:ext cx="3869531" cy="2321718"/>
      </dsp:txXfrm>
    </dsp:sp>
    <dsp:sp modelId="{F69F4DE3-9AF1-4608-B0CF-E72A27560B20}">
      <dsp:nvSpPr>
        <dsp:cNvPr id="0" name=""/>
        <dsp:cNvSpPr/>
      </dsp:nvSpPr>
      <dsp:spPr>
        <a:xfrm>
          <a:off x="4257476" y="194138"/>
          <a:ext cx="3869531" cy="2321718"/>
        </a:xfrm>
        <a:prstGeom prst="rect">
          <a:avLst/>
        </a:prstGeom>
        <a:solidFill>
          <a:srgbClr val="92D05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/>
        </a:scene3d>
        <a:sp3d>
          <a:bevelT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500" kern="1200" dirty="0" smtClean="0">
              <a:solidFill>
                <a:schemeClr val="tx1"/>
              </a:solidFill>
            </a:rPr>
            <a:t>Establecer la participación que corresponda a sus haciendas públicas en los ingresos federales; distribuir entre ellos dichas participaciones.</a:t>
          </a:r>
          <a:endParaRPr lang="es-MX" sz="2500" kern="1200" dirty="0">
            <a:solidFill>
              <a:schemeClr val="tx1"/>
            </a:solidFill>
          </a:endParaRPr>
        </a:p>
      </dsp:txBody>
      <dsp:txXfrm>
        <a:off x="4257476" y="194138"/>
        <a:ext cx="3869531" cy="2321718"/>
      </dsp:txXfrm>
    </dsp:sp>
    <dsp:sp modelId="{F4CEF683-3C67-437B-B49F-ECC33C199212}">
      <dsp:nvSpPr>
        <dsp:cNvPr id="0" name=""/>
        <dsp:cNvSpPr/>
      </dsp:nvSpPr>
      <dsp:spPr>
        <a:xfrm>
          <a:off x="992" y="2902810"/>
          <a:ext cx="3869531" cy="2321718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/>
        </a:scene3d>
        <a:sp3d>
          <a:bevelT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500" kern="1200" dirty="0" smtClean="0">
              <a:solidFill>
                <a:schemeClr val="tx1"/>
              </a:solidFill>
            </a:rPr>
            <a:t>Fijar reglas de colaboración administrativa entre las diversas autoridades fiscales.</a:t>
          </a:r>
          <a:endParaRPr lang="es-MX" sz="2500" kern="1200" dirty="0">
            <a:solidFill>
              <a:schemeClr val="tx1"/>
            </a:solidFill>
          </a:endParaRPr>
        </a:p>
      </dsp:txBody>
      <dsp:txXfrm>
        <a:off x="992" y="2902810"/>
        <a:ext cx="3869531" cy="2321718"/>
      </dsp:txXfrm>
    </dsp:sp>
    <dsp:sp modelId="{BD923501-7ECB-4707-834E-C29E7B23FBFB}">
      <dsp:nvSpPr>
        <dsp:cNvPr id="0" name=""/>
        <dsp:cNvSpPr/>
      </dsp:nvSpPr>
      <dsp:spPr>
        <a:xfrm>
          <a:off x="4257476" y="2902810"/>
          <a:ext cx="3869531" cy="2321718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/>
        </a:scene3d>
        <a:sp3d>
          <a:bevelT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500" kern="1200" dirty="0" smtClean="0">
              <a:solidFill>
                <a:schemeClr val="tx1"/>
              </a:solidFill>
            </a:rPr>
            <a:t>Constituir los organismos en materia de coordinación fiscal y dar las bases de su organización y funcionamiento.</a:t>
          </a:r>
          <a:endParaRPr lang="es-MX" sz="2500" kern="1200" dirty="0">
            <a:solidFill>
              <a:schemeClr val="tx1"/>
            </a:solidFill>
          </a:endParaRPr>
        </a:p>
      </dsp:txBody>
      <dsp:txXfrm>
        <a:off x="4257476" y="2902810"/>
        <a:ext cx="3869531" cy="232171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24789A-F950-4B0F-BCED-3017CFF11185}">
      <dsp:nvSpPr>
        <dsp:cNvPr id="0" name=""/>
        <dsp:cNvSpPr/>
      </dsp:nvSpPr>
      <dsp:spPr>
        <a:xfrm>
          <a:off x="0" y="1673008"/>
          <a:ext cx="8280920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A41CC69-1E8F-4417-8A8C-B2101C71BB94}">
      <dsp:nvSpPr>
        <dsp:cNvPr id="0" name=""/>
        <dsp:cNvSpPr/>
      </dsp:nvSpPr>
      <dsp:spPr>
        <a:xfrm>
          <a:off x="414046" y="1436848"/>
          <a:ext cx="5796644" cy="47232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19099" tIns="0" rIns="219099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A nivel Federal, La Secretaría de Hacienda y Crédito Público.</a:t>
          </a:r>
          <a:endParaRPr lang="es-MX" sz="1600" kern="1200" dirty="0"/>
        </a:p>
      </dsp:txBody>
      <dsp:txXfrm>
        <a:off x="437103" y="1459905"/>
        <a:ext cx="5750530" cy="426206"/>
      </dsp:txXfrm>
    </dsp:sp>
    <dsp:sp modelId="{F331D5E8-980B-4548-BDE7-F30F9D1E8B63}">
      <dsp:nvSpPr>
        <dsp:cNvPr id="0" name=""/>
        <dsp:cNvSpPr/>
      </dsp:nvSpPr>
      <dsp:spPr>
        <a:xfrm>
          <a:off x="0" y="2398768"/>
          <a:ext cx="8280920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2232385"/>
              <a:satOff val="13449"/>
              <a:lumOff val="1078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C06C9EA-4B75-448A-9D96-9F6253611EEB}">
      <dsp:nvSpPr>
        <dsp:cNvPr id="0" name=""/>
        <dsp:cNvSpPr/>
      </dsp:nvSpPr>
      <dsp:spPr>
        <a:xfrm>
          <a:off x="414046" y="2162608"/>
          <a:ext cx="5796644" cy="472320"/>
        </a:xfrm>
        <a:prstGeom prst="roundRect">
          <a:avLst/>
        </a:prstGeom>
        <a:gradFill rotWithShape="0">
          <a:gsLst>
            <a:gs pos="0">
              <a:schemeClr val="accent4">
                <a:hueOff val="-2232385"/>
                <a:satOff val="13449"/>
                <a:lumOff val="1078"/>
                <a:alphaOff val="0"/>
                <a:shade val="51000"/>
                <a:satMod val="130000"/>
              </a:schemeClr>
            </a:gs>
            <a:gs pos="80000">
              <a:schemeClr val="accent4">
                <a:hueOff val="-2232385"/>
                <a:satOff val="13449"/>
                <a:lumOff val="1078"/>
                <a:alphaOff val="0"/>
                <a:shade val="93000"/>
                <a:satMod val="130000"/>
              </a:schemeClr>
            </a:gs>
            <a:gs pos="100000">
              <a:schemeClr val="accent4">
                <a:hueOff val="-2232385"/>
                <a:satOff val="13449"/>
                <a:lumOff val="107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19099" tIns="0" rIns="219099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A nivel Estatal, La Secretaría de Finanzas o la Tesorería Estatal.</a:t>
          </a:r>
          <a:endParaRPr lang="es-MX" sz="1600" kern="1200" dirty="0"/>
        </a:p>
      </dsp:txBody>
      <dsp:txXfrm>
        <a:off x="437103" y="2185665"/>
        <a:ext cx="5750530" cy="426206"/>
      </dsp:txXfrm>
    </dsp:sp>
    <dsp:sp modelId="{9CDB67E8-A81E-4EED-A0FE-A1D3FF9EB695}">
      <dsp:nvSpPr>
        <dsp:cNvPr id="0" name=""/>
        <dsp:cNvSpPr/>
      </dsp:nvSpPr>
      <dsp:spPr>
        <a:xfrm>
          <a:off x="0" y="3124528"/>
          <a:ext cx="8280920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E539B5F-EE97-4A0B-B4BE-13F4E5BF2CBD}">
      <dsp:nvSpPr>
        <dsp:cNvPr id="0" name=""/>
        <dsp:cNvSpPr/>
      </dsp:nvSpPr>
      <dsp:spPr>
        <a:xfrm>
          <a:off x="414046" y="2888368"/>
          <a:ext cx="5796644" cy="472320"/>
        </a:xfrm>
        <a:prstGeom prst="roundRect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19099" tIns="0" rIns="219099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A nivel Municipal, La Tesorería del Municipio.</a:t>
          </a:r>
          <a:endParaRPr lang="es-MX" sz="1600" kern="1200" dirty="0"/>
        </a:p>
      </dsp:txBody>
      <dsp:txXfrm>
        <a:off x="437103" y="2911425"/>
        <a:ext cx="5750530" cy="4262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47FC68-D23B-4B69-9EA5-7B7113EEC8C0}" type="datetimeFigureOut">
              <a:rPr lang="es-MX" smtClean="0"/>
              <a:pPr/>
              <a:t>15/08/2016</a:t>
            </a:fld>
            <a:endParaRPr lang="es-MX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825402-A144-4413-9962-533EEC834B64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3298183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1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1847858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2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1921183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3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9657993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4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6608523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5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0409750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10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7593970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11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0572779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15/08/2016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15/08/2016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15/08/2016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15/08/2016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15/08/2016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15/08/2016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15/08/2016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15/08/2016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15/08/2016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15/08/2016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15/08/2016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65E5B-F914-4429-9E33-7456EC1E740A}" type="datetimeFigureOut">
              <a:rPr lang="es-MX" smtClean="0"/>
              <a:pPr/>
              <a:t>15/08/2016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6 Imagen" descr="LOGO JPG.jpg"/>
          <p:cNvPicPr/>
          <p:nvPr/>
        </p:nvPicPr>
        <p:blipFill>
          <a:blip r:embed="rId3" cstate="print"/>
          <a:srcRect l="34974" t="22000" r="34137" b="26320"/>
          <a:stretch>
            <a:fillRect/>
          </a:stretch>
        </p:blipFill>
        <p:spPr>
          <a:xfrm>
            <a:off x="8244408" y="404664"/>
            <a:ext cx="676906" cy="887342"/>
          </a:xfrm>
          <a:prstGeom prst="rect">
            <a:avLst/>
          </a:prstGeom>
        </p:spPr>
      </p:pic>
      <p:pic>
        <p:nvPicPr>
          <p:cNvPr id="11266" name="Picture 2" descr="Logo UAEH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512" y="260648"/>
            <a:ext cx="1163766" cy="1440160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1475656" y="548680"/>
            <a:ext cx="6624736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UNIVERSIDAD AUTÓNOMA DEL ESTADO DE HIDALGO</a:t>
            </a:r>
          </a:p>
          <a:p>
            <a:pPr algn="ctr"/>
            <a:r>
              <a:rPr lang="es-MX" sz="23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ESCUELA SUPERIOR DE ZIMAPÁN</a:t>
            </a:r>
            <a:endParaRPr lang="es-MX" sz="23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115616" y="2204864"/>
            <a:ext cx="7344816" cy="31854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Licenciatura en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Contaduría</a:t>
            </a:r>
          </a:p>
          <a:p>
            <a:pPr algn="ctr"/>
            <a:endParaRPr lang="es-MX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Tema: </a:t>
            </a:r>
            <a:r>
              <a:rPr lang="es-MX" sz="2800" b="1" dirty="0" smtClean="0"/>
              <a:t>Ley de Coordinación Fiscal</a:t>
            </a:r>
          </a:p>
          <a:p>
            <a:pPr algn="just"/>
            <a:endParaRPr lang="es-ES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s-MX" sz="20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latin typeface="Arial" pitchFamily="34" charset="0"/>
                <a:cs typeface="Arial" pitchFamily="34" charset="0"/>
              </a:rPr>
              <a:t>L.C. Beatriz Caballero Máximo</a:t>
            </a:r>
          </a:p>
          <a:p>
            <a:pPr algn="ctr"/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Julio </a:t>
            </a:r>
            <a:r>
              <a:rPr lang="es-MX" sz="2300" b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a </a:t>
            </a:r>
            <a:r>
              <a:rPr lang="es-MX" sz="2300" b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Diciembre </a:t>
            </a:r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de 2016</a:t>
            </a:r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5896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548680"/>
            <a:ext cx="8229600" cy="1143000"/>
          </a:xfrm>
        </p:spPr>
        <p:txBody>
          <a:bodyPr/>
          <a:lstStyle/>
          <a:p>
            <a:r>
              <a:rPr lang="es-MX" dirty="0" smtClean="0">
                <a:solidFill>
                  <a:schemeClr val="accent1"/>
                </a:solidFill>
              </a:rPr>
              <a:t>Conclusión</a:t>
            </a:r>
            <a:endParaRPr lang="es-MX" dirty="0">
              <a:solidFill>
                <a:schemeClr val="accent1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909936" y="2204864"/>
            <a:ext cx="7488832" cy="20681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MX" sz="2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 LCF se encarga de coordinar todos los recursos obtenidos en un periodo determinado y este a su vez repartirlos de manera equitativa a cada uno de los estados, municipios y </a:t>
            </a:r>
            <a:r>
              <a:rPr lang="es-MX" sz="24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 Ciudad de México que </a:t>
            </a:r>
            <a:r>
              <a:rPr lang="es-MX" sz="2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forman parte de esta ley.</a:t>
            </a:r>
            <a:endParaRPr lang="es-MX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23528" y="548680"/>
            <a:ext cx="882047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Bibliografía:</a:t>
            </a:r>
          </a:p>
          <a:p>
            <a:endParaRPr lang="es-ES" sz="2800" b="1" dirty="0" smtClean="0">
              <a:latin typeface="Arial" pitchFamily="34" charset="0"/>
              <a:cs typeface="Arial" pitchFamily="34" charset="0"/>
            </a:endParaRPr>
          </a:p>
          <a:p>
            <a:endParaRPr lang="es-MX" sz="2000" b="1" dirty="0" smtClean="0"/>
          </a:p>
          <a:p>
            <a:pPr lvl="0" algn="just"/>
            <a:r>
              <a:rPr lang="es-MX" sz="2000" b="1" dirty="0" smtClean="0">
                <a:latin typeface="Arial" pitchFamily="34" charset="0"/>
                <a:cs typeface="Arial" pitchFamily="34" charset="0"/>
              </a:rPr>
              <a:t>Ley de Coordinación Fiscal</a:t>
            </a:r>
            <a:r>
              <a:rPr lang="es-MX" sz="2000" b="1" i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Consultado el 31 de julio de </a:t>
            </a:r>
            <a:r>
              <a:rPr lang="es-MX" sz="2000" b="1" dirty="0">
                <a:latin typeface="Arial" pitchFamily="34" charset="0"/>
                <a:cs typeface="Arial" pitchFamily="34" charset="0"/>
              </a:rPr>
              <a:t>2015</a:t>
            </a:r>
            <a:r>
              <a:rPr lang="es-MX" sz="20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desde</a:t>
            </a:r>
          </a:p>
          <a:p>
            <a:pPr lvl="0" algn="just"/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0" algn="just"/>
            <a:r>
              <a:rPr lang="es-MX" sz="20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b="1" i="1" dirty="0">
                <a:latin typeface="Arial" pitchFamily="34" charset="0"/>
                <a:cs typeface="Arial" pitchFamily="34" charset="0"/>
              </a:rPr>
              <a:t>http://www.diputados.gob.mx/LeyesBiblio/pdf/31_110814.pdf</a:t>
            </a:r>
            <a:endParaRPr lang="es-MX" sz="2000" b="1" dirty="0" smtClean="0"/>
          </a:p>
          <a:p>
            <a:endParaRPr lang="es-MX" sz="2000" b="1" dirty="0" smtClean="0"/>
          </a:p>
          <a:p>
            <a:endParaRPr lang="es-MX" sz="2000" b="1" dirty="0" smtClean="0">
              <a:latin typeface="Arial" pitchFamily="34" charset="0"/>
              <a:cs typeface="Arial" pitchFamily="34" charset="0"/>
            </a:endParaRPr>
          </a:p>
          <a:p>
            <a:endParaRPr lang="es-MX" sz="2000" b="1" dirty="0" smtClean="0">
              <a:latin typeface="Arial" pitchFamily="34" charset="0"/>
              <a:cs typeface="Arial" pitchFamily="34" charset="0"/>
            </a:endParaRPr>
          </a:p>
          <a:p>
            <a:endParaRPr lang="es-MX" sz="2000" b="1" dirty="0" smtClean="0">
              <a:latin typeface="Arial" pitchFamily="34" charset="0"/>
              <a:cs typeface="Arial" pitchFamily="34" charset="0"/>
            </a:endParaRPr>
          </a:p>
          <a:p>
            <a:endParaRPr lang="es-MX" sz="2000" b="1" dirty="0" smtClean="0">
              <a:latin typeface="Arial" pitchFamily="34" charset="0"/>
              <a:cs typeface="Arial" pitchFamily="34" charset="0"/>
            </a:endParaRP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0352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67544" y="404664"/>
            <a:ext cx="8208663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Tema: </a:t>
            </a:r>
            <a:r>
              <a:rPr lang="es-MX" sz="2800" b="1" dirty="0" smtClean="0"/>
              <a:t>Antecedentes de las Contribuciones</a:t>
            </a:r>
            <a:endParaRPr lang="es-MX" sz="2800" dirty="0"/>
          </a:p>
          <a:p>
            <a:pPr algn="ctr"/>
            <a:endParaRPr lang="es-MX" sz="24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400" b="1" dirty="0" smtClean="0">
                <a:latin typeface="Arial" pitchFamily="34" charset="0"/>
                <a:cs typeface="Arial" pitchFamily="34" charset="0"/>
              </a:rPr>
              <a:t>Resumen (Abstract)</a:t>
            </a:r>
          </a:p>
          <a:p>
            <a:pPr algn="ctr"/>
            <a:endParaRPr lang="es-MX" sz="24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16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dirty="0">
                <a:ea typeface="Times New Roman" panose="02020603050405020304" pitchFamily="18" charset="0"/>
                <a:cs typeface="Times New Roman" panose="02020603050405020304" pitchFamily="18" charset="0"/>
              </a:rPr>
              <a:t>Conforme al Artículo 40 de la (CPEUM), México es una Federación compuesta de Estados libres y </a:t>
            </a:r>
            <a:r>
              <a:rPr lang="es-MX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soberanos quienes </a:t>
            </a:r>
            <a:r>
              <a:rPr lang="es-MX" dirty="0" smtClean="0"/>
              <a:t>pueden </a:t>
            </a:r>
            <a:r>
              <a:rPr lang="es-MX" dirty="0"/>
              <a:t>firmar convenios de Coordinación </a:t>
            </a:r>
            <a:r>
              <a:rPr lang="es-MX" dirty="0" smtClean="0"/>
              <a:t>Fiscal</a:t>
            </a:r>
            <a:endParaRPr lang="es-MX" dirty="0" smtClean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Arial" pitchFamily="34" charset="0"/>
              <a:cs typeface="Arial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MX" sz="2000" dirty="0">
                <a:solidFill>
                  <a:srgbClr val="212121"/>
                </a:solidFill>
              </a:rPr>
              <a:t>Under Article 40 of the </a:t>
            </a:r>
            <a:r>
              <a:rPr lang="es-MX" sz="2000" dirty="0" smtClean="0">
                <a:solidFill>
                  <a:srgbClr val="212121"/>
                </a:solidFill>
              </a:rPr>
              <a:t>(Constitution), </a:t>
            </a:r>
            <a:r>
              <a:rPr lang="es-MX" sz="2000" dirty="0">
                <a:solidFill>
                  <a:srgbClr val="212121"/>
                </a:solidFill>
              </a:rPr>
              <a:t>Mexico is a federation composed of free and sovereign States</a:t>
            </a:r>
            <a:r>
              <a:rPr lang="es-MX" sz="2000" dirty="0"/>
              <a:t> </a:t>
            </a:r>
            <a:r>
              <a:rPr lang="es-MX" sz="2000" dirty="0" smtClean="0"/>
              <a:t> </a:t>
            </a:r>
            <a:r>
              <a:rPr lang="es-MX" sz="2000" dirty="0">
                <a:solidFill>
                  <a:srgbClr val="212121"/>
                </a:solidFill>
              </a:rPr>
              <a:t>who can sign agreements Fiscal Coordination</a:t>
            </a:r>
            <a:r>
              <a:rPr lang="es-MX" sz="2000" dirty="0"/>
              <a:t> 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MX" sz="2000" dirty="0" smtClean="0"/>
              <a:t> </a:t>
            </a:r>
            <a:endParaRPr lang="es-MX" sz="2000" dirty="0"/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 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es-MX" sz="2400" b="1" dirty="0" smtClean="0">
                <a:latin typeface="Arial" pitchFamily="34" charset="0"/>
                <a:cs typeface="Arial" pitchFamily="34" charset="0"/>
              </a:rPr>
              <a:t>Palabras 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clave: </a:t>
            </a:r>
            <a:r>
              <a:rPr lang="es-MX" sz="2400" b="1" dirty="0" smtClean="0">
                <a:latin typeface="Arial" pitchFamily="34" charset="0"/>
                <a:cs typeface="Arial" pitchFamily="34" charset="0"/>
              </a:rPr>
              <a:t>(keywords)</a:t>
            </a:r>
            <a:endParaRPr lang="es-MX" sz="24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000" b="1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s-MX" sz="2000" dirty="0" smtClean="0">
                <a:latin typeface="Arial" pitchFamily="34" charset="0"/>
                <a:cs typeface="Arial" pitchFamily="34" charset="0"/>
              </a:rPr>
              <a:t>Constitución y Coordinación fiscal</a:t>
            </a: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endParaRPr lang="es-MX" sz="2000" dirty="0">
              <a:latin typeface="Arial" pitchFamily="34" charset="0"/>
              <a:cs typeface="Arial" pitchFamily="34" charset="0"/>
            </a:endParaRPr>
          </a:p>
          <a:p>
            <a:pPr marL="342900" lvl="0" indent="-3429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s-MX" sz="2400" dirty="0"/>
              <a:t>Constitution and Fiscal Coordination </a:t>
            </a: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755576" y="1124744"/>
            <a:ext cx="763284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>
                <a:latin typeface="Arial" pitchFamily="34" charset="0"/>
                <a:cs typeface="Arial" pitchFamily="34" charset="0"/>
              </a:rPr>
              <a:t>Objetivo general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2800" dirty="0" smtClean="0"/>
              <a:t>Analizar e interpretar al normatividad fiscal vigente, para dar cumplimiento en tiempo y forma a las contribuciones aplicables al contribuyente, mediante la asesoría para determinar el cálculo de obligaciones</a:t>
            </a:r>
            <a:endParaRPr lang="es-MX" sz="2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67544" y="363915"/>
            <a:ext cx="828092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>
                <a:latin typeface="Arial" pitchFamily="34" charset="0"/>
                <a:cs typeface="Arial" pitchFamily="34" charset="0"/>
              </a:rPr>
              <a:t>Nombre de la unidad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endParaRPr lang="es-MX" sz="28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800" b="1" dirty="0" smtClean="0"/>
              <a:t>Unidad 1 : </a:t>
            </a:r>
            <a:r>
              <a:rPr lang="es-MX" sz="2800" b="1" dirty="0" smtClean="0"/>
              <a:t>Marco Legal de las Contribuciones Tributarias</a:t>
            </a:r>
            <a:endParaRPr lang="es-MX" sz="2800" dirty="0"/>
          </a:p>
          <a:p>
            <a:pPr algn="ctr">
              <a:defRPr/>
            </a:pPr>
            <a:endParaRPr lang="es-MX" sz="2400" b="1" dirty="0" smtClean="0"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800" b="1" dirty="0">
                <a:latin typeface="Arial" pitchFamily="34" charset="0"/>
                <a:cs typeface="Arial" pitchFamily="34" charset="0"/>
              </a:rPr>
              <a:t>Objetivo de la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unidad:</a:t>
            </a: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3200" dirty="0" smtClean="0"/>
              <a:t>Identificar y analizar el marco conceptual de las obligaciones Tributarias</a:t>
            </a:r>
            <a:endParaRPr lang="es-MX" sz="2800" dirty="0" smtClean="0">
              <a:latin typeface="Arial Black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67544" y="363915"/>
            <a:ext cx="828092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Tema: </a:t>
            </a:r>
          </a:p>
          <a:p>
            <a:pPr algn="ctr"/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800" dirty="0"/>
              <a:t>Ley de C</a:t>
            </a:r>
            <a:r>
              <a:rPr lang="es-MX" sz="2800" dirty="0" smtClean="0"/>
              <a:t>oordinación Fiscal</a:t>
            </a:r>
            <a:endParaRPr lang="es-MX" sz="2800" dirty="0"/>
          </a:p>
          <a:p>
            <a:pPr algn="just"/>
            <a:endParaRPr lang="es-ES" sz="28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es-ES" sz="28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Introducción: </a:t>
            </a: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400" dirty="0"/>
              <a:t>La esencia de la Ley de Coordinación Fiscal consiste en que la Federación y los Estados puedan firmar convenios de Coordinación Fiscal, por medio de los cuales los estados se comprometen a limitar sus potestades tributarias a favor de la federación, a cambio de obtener una participación en los ingresos fiscales federales.</a:t>
            </a:r>
          </a:p>
        </p:txBody>
      </p:sp>
    </p:spTree>
    <p:extLst>
      <p:ext uri="{BB962C8B-B14F-4D97-AF65-F5344CB8AC3E}">
        <p14:creationId xmlns:p14="http://schemas.microsoft.com/office/powerpoint/2010/main" val="872891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403648" y="1700808"/>
            <a:ext cx="6096000" cy="167302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MX" sz="2400" dirty="0" smtClean="0">
                <a:solidFill>
                  <a:srgbClr val="4B4B57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 la encargada de regular las transferencias de recursos de la Federación hacia las entidades federativas y hacia los municipios.</a:t>
            </a:r>
            <a:endParaRPr lang="es-MX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96136" y="3861047"/>
            <a:ext cx="2143125" cy="214312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relaxedInset"/>
          </a:sp3d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9592" y="3894385"/>
            <a:ext cx="2076450" cy="207645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relaxedInset"/>
          </a:sp3d>
        </p:spPr>
      </p:pic>
      <p:sp>
        <p:nvSpPr>
          <p:cNvPr id="6" name="Rectángulo 5"/>
          <p:cNvSpPr/>
          <p:nvPr/>
        </p:nvSpPr>
        <p:spPr>
          <a:xfrm>
            <a:off x="899592" y="290261"/>
            <a:ext cx="756764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Ley de </a:t>
            </a:r>
            <a:r>
              <a:rPr lang="es-ES" sz="5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</a:t>
            </a:r>
            <a:r>
              <a:rPr lang="es-ES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oordinación Fiscal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93459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1619672" y="620688"/>
            <a:ext cx="6096000" cy="2443489"/>
          </a:xfrm>
          <a:prstGeom prst="rect">
            <a:avLst/>
          </a:prstGeom>
          <a:solidFill>
            <a:srgbClr val="FFC000"/>
          </a:solidFill>
          <a:ln>
            <a:solidFill>
              <a:srgbClr val="92D050"/>
            </a:solidFill>
          </a:ln>
          <a:scene3d>
            <a:camera prst="orthographicFront"/>
            <a:lightRig rig="threePt" dir="t"/>
          </a:scene3d>
          <a:sp3d>
            <a:bevelT w="139700" prst="cross"/>
          </a:sp3d>
        </p:spPr>
        <p:txBody>
          <a:bodyPr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MX" sz="2400" dirty="0" smtClean="0">
                <a:solidFill>
                  <a:srgbClr val="4B4B57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través de esta Ley, que es modificada por el Congreso cada año dentro del paquete económico, se establecen reglas para la distribución de los recursos federales y la forma en que éstos deben ser ejercidos por los gobiernos estatales y municipales.</a:t>
            </a:r>
            <a:endParaRPr lang="es-MX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http://www.cronista.com/__export/1451903364031/sites/diarioelcronista/img/3dias/2016/01/04/cc040116f012f07_crop1451903363968.jpg_132864894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4149080"/>
            <a:ext cx="3240360" cy="1829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https://encrypted-tbn1.gstatic.com/images?q=tbn:ANd9GcRuqqpwlUYUZUJurtYnu-XiqTvnt7zKttdf7kgrllrrJXn8H4V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4315984"/>
            <a:ext cx="3057525" cy="1495426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prst="relaxedInset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2086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789346" y="161331"/>
            <a:ext cx="8139536" cy="138499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0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Objeto de la ley de coordinación Fiscal</a:t>
            </a:r>
          </a:p>
          <a:p>
            <a:pPr algn="ctr"/>
            <a:r>
              <a:rPr lang="es-ES" sz="4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LCF art. 1</a:t>
            </a:r>
            <a:endParaRPr lang="es-ES" sz="4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3132699653"/>
              </p:ext>
            </p:extLst>
          </p:nvPr>
        </p:nvGraphicFramePr>
        <p:xfrm>
          <a:off x="807993" y="1453802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15872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/>
          <p:cNvSpPr/>
          <p:nvPr/>
        </p:nvSpPr>
        <p:spPr>
          <a:xfrm>
            <a:off x="-54205" y="685716"/>
            <a:ext cx="921553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0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Coordinar el sistema Fiscal de la Federación</a:t>
            </a:r>
            <a:endParaRPr lang="es-ES" sz="40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1466916" y="1628800"/>
            <a:ext cx="7087673" cy="15741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MX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Conforme al Artículo 40 de la (CPEUM), México es una Federación compuesta de Estados libres y soberanos. Los Estados se conforman de Municipios, destacando así tres niveles de gobierno: Poderes Federales, Locales y Municipales, cada uno a su vez con su respectiva autoridad en materia tributaria:</a:t>
            </a:r>
            <a:endParaRPr lang="es-MX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Diagrama 9"/>
          <p:cNvGraphicFramePr/>
          <p:nvPr>
            <p:extLst>
              <p:ext uri="{D42A27DB-BD31-4B8C-83A1-F6EECF244321}">
                <p14:modId xmlns:p14="http://schemas.microsoft.com/office/powerpoint/2010/main" val="1697113521"/>
              </p:ext>
            </p:extLst>
          </p:nvPr>
        </p:nvGraphicFramePr>
        <p:xfrm>
          <a:off x="467544" y="2276872"/>
          <a:ext cx="8280920" cy="49645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71422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959</TotalTime>
  <Words>531</Words>
  <Application>Microsoft Office PowerPoint</Application>
  <PresentationFormat>Presentación en pantalla (4:3)</PresentationFormat>
  <Paragraphs>78</Paragraphs>
  <Slides>11</Slides>
  <Notes>7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6" baseType="lpstr">
      <vt:lpstr>Arial</vt:lpstr>
      <vt:lpstr>Arial Black</vt:lpstr>
      <vt:lpstr>Calibri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Conclusión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mas</dc:creator>
  <cp:lastModifiedBy>Microsoft</cp:lastModifiedBy>
  <cp:revision>99</cp:revision>
  <dcterms:created xsi:type="dcterms:W3CDTF">2012-08-07T16:35:15Z</dcterms:created>
  <dcterms:modified xsi:type="dcterms:W3CDTF">2016-08-15T20:15:45Z</dcterms:modified>
</cp:coreProperties>
</file>